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CC142E1-0125-43D0-87B5-77DCDB98B5DB}" type="datetimeFigureOut">
              <a:rPr lang="en-US" smtClean="0"/>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67C97D-2CC8-44AC-8A60-DB5354F65432}" type="slidenum">
              <a:rPr lang="en-US" smtClean="0"/>
              <a:t>‹#›</a:t>
            </a:fld>
            <a:endParaRPr lang="en-US"/>
          </a:p>
        </p:txBody>
      </p:sp>
    </p:spTree>
    <p:extLst>
      <p:ext uri="{BB962C8B-B14F-4D97-AF65-F5344CB8AC3E}">
        <p14:creationId xmlns:p14="http://schemas.microsoft.com/office/powerpoint/2010/main" val="3937413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C142E1-0125-43D0-87B5-77DCDB98B5DB}" type="datetimeFigureOut">
              <a:rPr lang="en-US" smtClean="0"/>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67C97D-2CC8-44AC-8A60-DB5354F65432}" type="slidenum">
              <a:rPr lang="en-US" smtClean="0"/>
              <a:t>‹#›</a:t>
            </a:fld>
            <a:endParaRPr lang="en-US"/>
          </a:p>
        </p:txBody>
      </p:sp>
    </p:spTree>
    <p:extLst>
      <p:ext uri="{BB962C8B-B14F-4D97-AF65-F5344CB8AC3E}">
        <p14:creationId xmlns:p14="http://schemas.microsoft.com/office/powerpoint/2010/main" val="3940457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C142E1-0125-43D0-87B5-77DCDB98B5DB}" type="datetimeFigureOut">
              <a:rPr lang="en-US" smtClean="0"/>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67C97D-2CC8-44AC-8A60-DB5354F65432}"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554571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C142E1-0125-43D0-87B5-77DCDB98B5DB}" type="datetimeFigureOut">
              <a:rPr lang="en-US" smtClean="0"/>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67C97D-2CC8-44AC-8A60-DB5354F65432}" type="slidenum">
              <a:rPr lang="en-US" smtClean="0"/>
              <a:t>‹#›</a:t>
            </a:fld>
            <a:endParaRPr lang="en-US"/>
          </a:p>
        </p:txBody>
      </p:sp>
    </p:spTree>
    <p:extLst>
      <p:ext uri="{BB962C8B-B14F-4D97-AF65-F5344CB8AC3E}">
        <p14:creationId xmlns:p14="http://schemas.microsoft.com/office/powerpoint/2010/main" val="29447512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C142E1-0125-43D0-87B5-77DCDB98B5DB}" type="datetimeFigureOut">
              <a:rPr lang="en-US" smtClean="0"/>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67C97D-2CC8-44AC-8A60-DB5354F6543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055482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C142E1-0125-43D0-87B5-77DCDB98B5DB}" type="datetimeFigureOut">
              <a:rPr lang="en-US" smtClean="0"/>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67C97D-2CC8-44AC-8A60-DB5354F65432}" type="slidenum">
              <a:rPr lang="en-US" smtClean="0"/>
              <a:t>‹#›</a:t>
            </a:fld>
            <a:endParaRPr lang="en-US"/>
          </a:p>
        </p:txBody>
      </p:sp>
    </p:spTree>
    <p:extLst>
      <p:ext uri="{BB962C8B-B14F-4D97-AF65-F5344CB8AC3E}">
        <p14:creationId xmlns:p14="http://schemas.microsoft.com/office/powerpoint/2010/main" val="39592101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C142E1-0125-43D0-87B5-77DCDB98B5DB}" type="datetimeFigureOut">
              <a:rPr lang="en-US" smtClean="0"/>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67C97D-2CC8-44AC-8A60-DB5354F65432}" type="slidenum">
              <a:rPr lang="en-US" smtClean="0"/>
              <a:t>‹#›</a:t>
            </a:fld>
            <a:endParaRPr lang="en-US"/>
          </a:p>
        </p:txBody>
      </p:sp>
    </p:spTree>
    <p:extLst>
      <p:ext uri="{BB962C8B-B14F-4D97-AF65-F5344CB8AC3E}">
        <p14:creationId xmlns:p14="http://schemas.microsoft.com/office/powerpoint/2010/main" val="5760457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C142E1-0125-43D0-87B5-77DCDB98B5DB}" type="datetimeFigureOut">
              <a:rPr lang="en-US" smtClean="0"/>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67C97D-2CC8-44AC-8A60-DB5354F65432}" type="slidenum">
              <a:rPr lang="en-US" smtClean="0"/>
              <a:t>‹#›</a:t>
            </a:fld>
            <a:endParaRPr lang="en-US"/>
          </a:p>
        </p:txBody>
      </p:sp>
    </p:spTree>
    <p:extLst>
      <p:ext uri="{BB962C8B-B14F-4D97-AF65-F5344CB8AC3E}">
        <p14:creationId xmlns:p14="http://schemas.microsoft.com/office/powerpoint/2010/main" val="1326296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C142E1-0125-43D0-87B5-77DCDB98B5DB}" type="datetimeFigureOut">
              <a:rPr lang="en-US" smtClean="0"/>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67C97D-2CC8-44AC-8A60-DB5354F65432}" type="slidenum">
              <a:rPr lang="en-US" smtClean="0"/>
              <a:t>‹#›</a:t>
            </a:fld>
            <a:endParaRPr lang="en-US"/>
          </a:p>
        </p:txBody>
      </p:sp>
    </p:spTree>
    <p:extLst>
      <p:ext uri="{BB962C8B-B14F-4D97-AF65-F5344CB8AC3E}">
        <p14:creationId xmlns:p14="http://schemas.microsoft.com/office/powerpoint/2010/main" val="514437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C142E1-0125-43D0-87B5-77DCDB98B5DB}" type="datetimeFigureOut">
              <a:rPr lang="en-US" smtClean="0"/>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67C97D-2CC8-44AC-8A60-DB5354F65432}" type="slidenum">
              <a:rPr lang="en-US" smtClean="0"/>
              <a:t>‹#›</a:t>
            </a:fld>
            <a:endParaRPr lang="en-US"/>
          </a:p>
        </p:txBody>
      </p:sp>
    </p:spTree>
    <p:extLst>
      <p:ext uri="{BB962C8B-B14F-4D97-AF65-F5344CB8AC3E}">
        <p14:creationId xmlns:p14="http://schemas.microsoft.com/office/powerpoint/2010/main" val="924046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CC142E1-0125-43D0-87B5-77DCDB98B5DB}" type="datetimeFigureOut">
              <a:rPr lang="en-US" smtClean="0"/>
              <a:t>1/19/2025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67C97D-2CC8-44AC-8A60-DB5354F65432}" type="slidenum">
              <a:rPr lang="en-US" smtClean="0"/>
              <a:t>‹#›</a:t>
            </a:fld>
            <a:endParaRPr lang="en-US"/>
          </a:p>
        </p:txBody>
      </p:sp>
    </p:spTree>
    <p:extLst>
      <p:ext uri="{BB962C8B-B14F-4D97-AF65-F5344CB8AC3E}">
        <p14:creationId xmlns:p14="http://schemas.microsoft.com/office/powerpoint/2010/main" val="3127010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CC142E1-0125-43D0-87B5-77DCDB98B5DB}" type="datetimeFigureOut">
              <a:rPr lang="en-US" smtClean="0"/>
              <a:t>1/19/2025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67C97D-2CC8-44AC-8A60-DB5354F65432}" type="slidenum">
              <a:rPr lang="en-US" smtClean="0"/>
              <a:t>‹#›</a:t>
            </a:fld>
            <a:endParaRPr lang="en-US"/>
          </a:p>
        </p:txBody>
      </p:sp>
    </p:spTree>
    <p:extLst>
      <p:ext uri="{BB962C8B-B14F-4D97-AF65-F5344CB8AC3E}">
        <p14:creationId xmlns:p14="http://schemas.microsoft.com/office/powerpoint/2010/main" val="2768520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CC142E1-0125-43D0-87B5-77DCDB98B5DB}" type="datetimeFigureOut">
              <a:rPr lang="en-US" smtClean="0"/>
              <a:t>1/19/2025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67C97D-2CC8-44AC-8A60-DB5354F65432}" type="slidenum">
              <a:rPr lang="en-US" smtClean="0"/>
              <a:t>‹#›</a:t>
            </a:fld>
            <a:endParaRPr lang="en-US"/>
          </a:p>
        </p:txBody>
      </p:sp>
    </p:spTree>
    <p:extLst>
      <p:ext uri="{BB962C8B-B14F-4D97-AF65-F5344CB8AC3E}">
        <p14:creationId xmlns:p14="http://schemas.microsoft.com/office/powerpoint/2010/main" val="2971100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C142E1-0125-43D0-87B5-77DCDB98B5DB}" type="datetimeFigureOut">
              <a:rPr lang="en-US" smtClean="0"/>
              <a:t>1/19/2025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67C97D-2CC8-44AC-8A60-DB5354F65432}" type="slidenum">
              <a:rPr lang="en-US" smtClean="0"/>
              <a:t>‹#›</a:t>
            </a:fld>
            <a:endParaRPr lang="en-US"/>
          </a:p>
        </p:txBody>
      </p:sp>
    </p:spTree>
    <p:extLst>
      <p:ext uri="{BB962C8B-B14F-4D97-AF65-F5344CB8AC3E}">
        <p14:creationId xmlns:p14="http://schemas.microsoft.com/office/powerpoint/2010/main" val="1251582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CC142E1-0125-43D0-87B5-77DCDB98B5DB}" type="datetimeFigureOut">
              <a:rPr lang="en-US" smtClean="0"/>
              <a:t>1/19/2025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67C97D-2CC8-44AC-8A60-DB5354F65432}" type="slidenum">
              <a:rPr lang="en-US" smtClean="0"/>
              <a:t>‹#›</a:t>
            </a:fld>
            <a:endParaRPr lang="en-US"/>
          </a:p>
        </p:txBody>
      </p:sp>
    </p:spTree>
    <p:extLst>
      <p:ext uri="{BB962C8B-B14F-4D97-AF65-F5344CB8AC3E}">
        <p14:creationId xmlns:p14="http://schemas.microsoft.com/office/powerpoint/2010/main" val="3742916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C142E1-0125-43D0-87B5-77DCDB98B5DB}" type="datetimeFigureOut">
              <a:rPr lang="en-US" smtClean="0"/>
              <a:t>1/19/2025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67C97D-2CC8-44AC-8A60-DB5354F65432}" type="slidenum">
              <a:rPr lang="en-US" smtClean="0"/>
              <a:t>‹#›</a:t>
            </a:fld>
            <a:endParaRPr lang="en-US"/>
          </a:p>
        </p:txBody>
      </p:sp>
    </p:spTree>
    <p:extLst>
      <p:ext uri="{BB962C8B-B14F-4D97-AF65-F5344CB8AC3E}">
        <p14:creationId xmlns:p14="http://schemas.microsoft.com/office/powerpoint/2010/main" val="1882882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CC142E1-0125-43D0-87B5-77DCDB98B5DB}" type="datetimeFigureOut">
              <a:rPr lang="en-US" smtClean="0"/>
              <a:t>1/19/2025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667C97D-2CC8-44AC-8A60-DB5354F65432}" type="slidenum">
              <a:rPr lang="en-US" smtClean="0"/>
              <a:t>‹#›</a:t>
            </a:fld>
            <a:endParaRPr lang="en-US"/>
          </a:p>
        </p:txBody>
      </p:sp>
    </p:spTree>
    <p:extLst>
      <p:ext uri="{BB962C8B-B14F-4D97-AF65-F5344CB8AC3E}">
        <p14:creationId xmlns:p14="http://schemas.microsoft.com/office/powerpoint/2010/main" val="30260339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B0C61-3748-2A74-1CD2-48EF0E208C60}"/>
              </a:ext>
            </a:extLst>
          </p:cNvPr>
          <p:cNvSpPr>
            <a:spLocks noGrp="1"/>
          </p:cNvSpPr>
          <p:nvPr>
            <p:ph type="ctrTitle"/>
          </p:nvPr>
        </p:nvSpPr>
        <p:spPr>
          <a:xfrm>
            <a:off x="1507067" y="1120877"/>
            <a:ext cx="7766936" cy="1612491"/>
          </a:xfrm>
        </p:spPr>
        <p:txBody>
          <a:bodyPr/>
          <a:lstStyle/>
          <a:p>
            <a:pPr algn="ctr"/>
            <a:r>
              <a:rPr lang="en-IN" b="1" dirty="0">
                <a:solidFill>
                  <a:schemeClr val="accent5"/>
                </a:solidFill>
              </a:rPr>
              <a:t>The Vedas Introduction</a:t>
            </a:r>
            <a:br>
              <a:rPr lang="en-IN" b="1" dirty="0">
                <a:solidFill>
                  <a:schemeClr val="accent5"/>
                </a:solidFill>
              </a:rPr>
            </a:br>
            <a:r>
              <a:rPr lang="en-IN" sz="2400" b="1" dirty="0">
                <a:solidFill>
                  <a:srgbClr val="7030A0"/>
                </a:solidFill>
              </a:rPr>
              <a:t>Course- CC-2 (1</a:t>
            </a:r>
            <a:r>
              <a:rPr lang="en-IN" sz="2400" b="1" baseline="30000" dirty="0">
                <a:solidFill>
                  <a:srgbClr val="7030A0"/>
                </a:solidFill>
              </a:rPr>
              <a:t>st</a:t>
            </a:r>
            <a:r>
              <a:rPr lang="en-IN" sz="2400" b="1" dirty="0">
                <a:solidFill>
                  <a:srgbClr val="7030A0"/>
                </a:solidFill>
              </a:rPr>
              <a:t> Semester Hons) and DSE-1 (V Semester General Students)</a:t>
            </a:r>
            <a:br>
              <a:rPr lang="en-IN" sz="1800" b="1" dirty="0">
                <a:solidFill>
                  <a:schemeClr val="tx1"/>
                </a:solidFill>
              </a:rPr>
            </a:br>
            <a:endParaRPr lang="en-US" sz="1800" b="1" dirty="0">
              <a:solidFill>
                <a:schemeClr val="accent5"/>
              </a:solidFill>
            </a:endParaRPr>
          </a:p>
        </p:txBody>
      </p:sp>
      <p:sp>
        <p:nvSpPr>
          <p:cNvPr id="3" name="Subtitle 2">
            <a:extLst>
              <a:ext uri="{FF2B5EF4-FFF2-40B4-BE49-F238E27FC236}">
                <a16:creationId xmlns:a16="http://schemas.microsoft.com/office/drawing/2014/main" id="{8CD4CB80-EB6C-E364-5496-AF094A553DAE}"/>
              </a:ext>
            </a:extLst>
          </p:cNvPr>
          <p:cNvSpPr>
            <a:spLocks noGrp="1"/>
          </p:cNvSpPr>
          <p:nvPr>
            <p:ph type="subTitle" idx="1"/>
          </p:nvPr>
        </p:nvSpPr>
        <p:spPr>
          <a:xfrm>
            <a:off x="914400" y="3785419"/>
            <a:ext cx="8359603" cy="1868129"/>
          </a:xfrm>
        </p:spPr>
        <p:txBody>
          <a:bodyPr>
            <a:normAutofit fontScale="85000" lnSpcReduction="20000"/>
          </a:bodyPr>
          <a:lstStyle/>
          <a:p>
            <a:r>
              <a:rPr lang="en-IN" b="1" dirty="0">
                <a:solidFill>
                  <a:schemeClr val="tx1"/>
                </a:solidFill>
              </a:rPr>
              <a:t>Kaushik Sarkar</a:t>
            </a:r>
          </a:p>
          <a:p>
            <a:r>
              <a:rPr lang="en-IN" b="1" dirty="0">
                <a:solidFill>
                  <a:schemeClr val="tx1"/>
                </a:solidFill>
              </a:rPr>
              <a:t>Department of Sanskrit</a:t>
            </a:r>
          </a:p>
          <a:p>
            <a:r>
              <a:rPr lang="en-IN" b="1" dirty="0">
                <a:solidFill>
                  <a:schemeClr val="tx1"/>
                </a:solidFill>
              </a:rPr>
              <a:t>Bejoy Narayan Mahavidyalaya</a:t>
            </a:r>
          </a:p>
          <a:p>
            <a:r>
              <a:rPr lang="en-IN" b="1" dirty="0" err="1">
                <a:solidFill>
                  <a:schemeClr val="tx1"/>
                </a:solidFill>
              </a:rPr>
              <a:t>Itachuna,Hooghly</a:t>
            </a:r>
            <a:endParaRPr lang="en-IN" b="1" dirty="0">
              <a:solidFill>
                <a:schemeClr val="tx1"/>
              </a:solidFill>
            </a:endParaRPr>
          </a:p>
          <a:p>
            <a:r>
              <a:rPr lang="en-IN" b="1" dirty="0">
                <a:solidFill>
                  <a:schemeClr val="tx1"/>
                </a:solidFill>
              </a:rPr>
              <a:t>West Bengal </a:t>
            </a:r>
          </a:p>
          <a:p>
            <a:r>
              <a:rPr lang="en-IN" b="1" dirty="0">
                <a:solidFill>
                  <a:schemeClr val="tx1"/>
                </a:solidFill>
              </a:rPr>
              <a:t> </a:t>
            </a:r>
            <a:endParaRPr lang="en-US" b="1" dirty="0">
              <a:solidFill>
                <a:schemeClr val="tx1"/>
              </a:solidFill>
            </a:endParaRPr>
          </a:p>
        </p:txBody>
      </p:sp>
    </p:spTree>
    <p:extLst>
      <p:ext uri="{BB962C8B-B14F-4D97-AF65-F5344CB8AC3E}">
        <p14:creationId xmlns:p14="http://schemas.microsoft.com/office/powerpoint/2010/main" val="1259090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E2EEE2C-64F9-6CBC-FEB8-E26BF5D19AC4}"/>
              </a:ext>
            </a:extLst>
          </p:cNvPr>
          <p:cNvSpPr txBox="1"/>
          <p:nvPr/>
        </p:nvSpPr>
        <p:spPr>
          <a:xfrm>
            <a:off x="609601" y="285133"/>
            <a:ext cx="8593393" cy="707886"/>
          </a:xfrm>
          <a:prstGeom prst="rect">
            <a:avLst/>
          </a:prstGeom>
          <a:noFill/>
        </p:spPr>
        <p:txBody>
          <a:bodyPr wrap="square">
            <a:spAutoFit/>
          </a:bodyPr>
          <a:lstStyle/>
          <a:p>
            <a:pPr algn="ctr"/>
            <a:r>
              <a:rPr lang="en-IN" sz="4000" b="1" dirty="0">
                <a:solidFill>
                  <a:schemeClr val="accent5"/>
                </a:solidFill>
              </a:rPr>
              <a:t>VEDAS</a:t>
            </a:r>
          </a:p>
        </p:txBody>
      </p:sp>
      <p:sp>
        <p:nvSpPr>
          <p:cNvPr id="4" name="Arrow: Down 3">
            <a:extLst>
              <a:ext uri="{FF2B5EF4-FFF2-40B4-BE49-F238E27FC236}">
                <a16:creationId xmlns:a16="http://schemas.microsoft.com/office/drawing/2014/main" id="{9771C8F7-61C5-0DF8-FFAF-94B98631F670}"/>
              </a:ext>
            </a:extLst>
          </p:cNvPr>
          <p:cNvSpPr/>
          <p:nvPr/>
        </p:nvSpPr>
        <p:spPr>
          <a:xfrm>
            <a:off x="4906297" y="894084"/>
            <a:ext cx="45719" cy="1347017"/>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1">
            <a:extLst>
              <a:ext uri="{FF2B5EF4-FFF2-40B4-BE49-F238E27FC236}">
                <a16:creationId xmlns:a16="http://schemas.microsoft.com/office/drawing/2014/main" id="{5C5C88B1-4ABC-00A9-42D0-C53B8B308660}"/>
              </a:ext>
            </a:extLst>
          </p:cNvPr>
          <p:cNvSpPr>
            <a:spLocks noGrp="1"/>
          </p:cNvSpPr>
          <p:nvPr>
            <p:ph type="title"/>
          </p:nvPr>
        </p:nvSpPr>
        <p:spPr/>
        <p:txBody>
          <a:bodyPr>
            <a:normAutofit/>
          </a:bodyPr>
          <a:lstStyle/>
          <a:p>
            <a:r>
              <a:rPr lang="en-IN" dirty="0"/>
              <a:t>     </a:t>
            </a:r>
            <a:endParaRPr lang="en-US" sz="2800" dirty="0"/>
          </a:p>
        </p:txBody>
      </p:sp>
      <p:sp>
        <p:nvSpPr>
          <p:cNvPr id="20" name="Text Placeholder 19">
            <a:extLst>
              <a:ext uri="{FF2B5EF4-FFF2-40B4-BE49-F238E27FC236}">
                <a16:creationId xmlns:a16="http://schemas.microsoft.com/office/drawing/2014/main" id="{88AC753A-2DB8-0B6C-F452-E0AACB254EE0}"/>
              </a:ext>
            </a:extLst>
          </p:cNvPr>
          <p:cNvSpPr>
            <a:spLocks noGrp="1"/>
          </p:cNvSpPr>
          <p:nvPr>
            <p:ph type="body" sz="quarter" idx="13"/>
          </p:nvPr>
        </p:nvSpPr>
        <p:spPr>
          <a:xfrm>
            <a:off x="1199536" y="3420398"/>
            <a:ext cx="7957738" cy="381000"/>
          </a:xfrm>
        </p:spPr>
        <p:txBody>
          <a:bodyPr/>
          <a:lstStyle/>
          <a:p>
            <a:r>
              <a:rPr lang="en-IN" b="1" dirty="0">
                <a:solidFill>
                  <a:schemeClr val="accent5"/>
                </a:solidFill>
              </a:rPr>
              <a:t>Wisdom                                          Knowledge                                       Vision</a:t>
            </a:r>
            <a:endParaRPr lang="en-US" b="1" dirty="0">
              <a:solidFill>
                <a:schemeClr val="accent5"/>
              </a:solidFill>
            </a:endParaRPr>
          </a:p>
        </p:txBody>
      </p:sp>
      <p:cxnSp>
        <p:nvCxnSpPr>
          <p:cNvPr id="15" name="Straight Connector 14">
            <a:extLst>
              <a:ext uri="{FF2B5EF4-FFF2-40B4-BE49-F238E27FC236}">
                <a16:creationId xmlns:a16="http://schemas.microsoft.com/office/drawing/2014/main" id="{2F2264EE-8C18-C9EA-6EBA-B9EACD830FDC}"/>
              </a:ext>
            </a:extLst>
          </p:cNvPr>
          <p:cNvCxnSpPr/>
          <p:nvPr/>
        </p:nvCxnSpPr>
        <p:spPr>
          <a:xfrm>
            <a:off x="1533832" y="2271251"/>
            <a:ext cx="6813755" cy="0"/>
          </a:xfrm>
          <a:prstGeom prst="line">
            <a:avLst/>
          </a:prstGeom>
        </p:spPr>
        <p:style>
          <a:lnRef idx="1">
            <a:schemeClr val="accent2"/>
          </a:lnRef>
          <a:fillRef idx="0">
            <a:schemeClr val="accent2"/>
          </a:fillRef>
          <a:effectRef idx="0">
            <a:schemeClr val="accent2"/>
          </a:effectRef>
          <a:fontRef idx="minor">
            <a:schemeClr val="tx1"/>
          </a:fontRef>
        </p:style>
      </p:cxnSp>
      <p:sp>
        <p:nvSpPr>
          <p:cNvPr id="16" name="Arrow: Down 15">
            <a:extLst>
              <a:ext uri="{FF2B5EF4-FFF2-40B4-BE49-F238E27FC236}">
                <a16:creationId xmlns:a16="http://schemas.microsoft.com/office/drawing/2014/main" id="{83D0448C-C767-0FC3-D324-BE5B2642A8C0}"/>
              </a:ext>
            </a:extLst>
          </p:cNvPr>
          <p:cNvSpPr/>
          <p:nvPr/>
        </p:nvSpPr>
        <p:spPr>
          <a:xfrm>
            <a:off x="1533832" y="2261419"/>
            <a:ext cx="45719" cy="1032385"/>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51AAF4F1-0453-A383-F204-F44D298B10CB}"/>
              </a:ext>
            </a:extLst>
          </p:cNvPr>
          <p:cNvSpPr/>
          <p:nvPr/>
        </p:nvSpPr>
        <p:spPr>
          <a:xfrm>
            <a:off x="8347587" y="2271251"/>
            <a:ext cx="45719" cy="1022552"/>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row: Down 17">
            <a:extLst>
              <a:ext uri="{FF2B5EF4-FFF2-40B4-BE49-F238E27FC236}">
                <a16:creationId xmlns:a16="http://schemas.microsoft.com/office/drawing/2014/main" id="{12A1B9F8-B246-47B8-7639-77716351770B}"/>
              </a:ext>
            </a:extLst>
          </p:cNvPr>
          <p:cNvSpPr/>
          <p:nvPr/>
        </p:nvSpPr>
        <p:spPr>
          <a:xfrm>
            <a:off x="5106383" y="2261419"/>
            <a:ext cx="45719" cy="1032383"/>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37156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FD0DE-7E74-4367-58B8-0C37CDF8E3DF}"/>
              </a:ext>
            </a:extLst>
          </p:cNvPr>
          <p:cNvSpPr>
            <a:spLocks noGrp="1"/>
          </p:cNvSpPr>
          <p:nvPr>
            <p:ph type="title"/>
          </p:nvPr>
        </p:nvSpPr>
        <p:spPr>
          <a:xfrm>
            <a:off x="540774" y="452285"/>
            <a:ext cx="8733229" cy="4611328"/>
          </a:xfrm>
        </p:spPr>
        <p:txBody>
          <a:bodyPr>
            <a:normAutofit/>
          </a:bodyPr>
          <a:lstStyle/>
          <a:p>
            <a:pPr algn="just"/>
            <a:r>
              <a:rPr lang="en-IN" sz="2800" b="1" dirty="0">
                <a:solidFill>
                  <a:schemeClr val="accent4"/>
                </a:solidFill>
              </a:rPr>
              <a:t>The Vedas are the oldest and most sacred texts of Hinduism, composed over 3000 years ago in ancient India. The term “Veda” comes from the Sanskrit Word ‘Vid’ meaning Knowledge or Wisdom. These texts are considered ‘</a:t>
            </a:r>
            <a:r>
              <a:rPr lang="en-IN" sz="2800" b="1" dirty="0" err="1">
                <a:solidFill>
                  <a:schemeClr val="accent4"/>
                </a:solidFill>
              </a:rPr>
              <a:t>Apauruseya</a:t>
            </a:r>
            <a:r>
              <a:rPr lang="en-IN" sz="2800" b="1" dirty="0">
                <a:solidFill>
                  <a:schemeClr val="accent4"/>
                </a:solidFill>
              </a:rPr>
              <a:t>’ or not created by humans and are believed to be divine revelations received by ancient India sages and seers.</a:t>
            </a:r>
            <a:endParaRPr lang="en-US" sz="2800" b="1" dirty="0">
              <a:solidFill>
                <a:schemeClr val="accent4"/>
              </a:solidFill>
            </a:endParaRPr>
          </a:p>
        </p:txBody>
      </p:sp>
    </p:spTree>
    <p:extLst>
      <p:ext uri="{BB962C8B-B14F-4D97-AF65-F5344CB8AC3E}">
        <p14:creationId xmlns:p14="http://schemas.microsoft.com/office/powerpoint/2010/main" val="3571447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7CCA8-5535-087D-4DD8-8213DA7BDA69}"/>
              </a:ext>
            </a:extLst>
          </p:cNvPr>
          <p:cNvSpPr>
            <a:spLocks noGrp="1"/>
          </p:cNvSpPr>
          <p:nvPr>
            <p:ph type="title"/>
          </p:nvPr>
        </p:nvSpPr>
        <p:spPr>
          <a:xfrm>
            <a:off x="677334" y="609599"/>
            <a:ext cx="8596668" cy="5279923"/>
          </a:xfrm>
        </p:spPr>
        <p:txBody>
          <a:bodyPr>
            <a:normAutofit fontScale="90000"/>
          </a:bodyPr>
          <a:lstStyle/>
          <a:p>
            <a:r>
              <a:rPr lang="en-IN" sz="2800" b="1" dirty="0">
                <a:solidFill>
                  <a:srgbClr val="7030A0"/>
                </a:solidFill>
              </a:rPr>
              <a:t>There are four main Vedas : </a:t>
            </a:r>
            <a:br>
              <a:rPr lang="en-IN" sz="2800" b="1" dirty="0">
                <a:solidFill>
                  <a:srgbClr val="7030A0"/>
                </a:solidFill>
              </a:rPr>
            </a:br>
            <a:br>
              <a:rPr lang="en-IN" sz="2000" b="1" dirty="0">
                <a:solidFill>
                  <a:srgbClr val="7030A0"/>
                </a:solidFill>
              </a:rPr>
            </a:br>
            <a:r>
              <a:rPr lang="en-IN" sz="2800" b="1" dirty="0">
                <a:solidFill>
                  <a:srgbClr val="7030A0"/>
                </a:solidFill>
              </a:rPr>
              <a:t>1. Rigveda : </a:t>
            </a:r>
            <a:r>
              <a:rPr lang="en-IN" sz="2000" b="1" dirty="0">
                <a:solidFill>
                  <a:schemeClr val="accent5"/>
                </a:solidFill>
              </a:rPr>
              <a:t>The oldest of the Vedas, containing 1028 </a:t>
            </a:r>
            <a:r>
              <a:rPr lang="en-IN" sz="2000" b="1" dirty="0" err="1">
                <a:solidFill>
                  <a:schemeClr val="accent5"/>
                </a:solidFill>
              </a:rPr>
              <a:t>suktas</a:t>
            </a:r>
            <a:r>
              <a:rPr lang="en-IN" sz="2000" b="1" dirty="0">
                <a:solidFill>
                  <a:schemeClr val="accent5"/>
                </a:solidFill>
              </a:rPr>
              <a:t> (hymns) that praise the gods and explore Philosophical themes.</a:t>
            </a:r>
            <a:br>
              <a:rPr lang="en-IN" sz="2000" b="1" dirty="0">
                <a:solidFill>
                  <a:schemeClr val="accent5"/>
                </a:solidFill>
              </a:rPr>
            </a:br>
            <a:br>
              <a:rPr lang="en-IN" sz="2800" b="1" dirty="0">
                <a:solidFill>
                  <a:schemeClr val="accent5"/>
                </a:solidFill>
              </a:rPr>
            </a:br>
            <a:r>
              <a:rPr lang="en-IN" sz="2800" b="1" dirty="0">
                <a:solidFill>
                  <a:srgbClr val="7030A0"/>
                </a:solidFill>
              </a:rPr>
              <a:t>2. Yajurveda : </a:t>
            </a:r>
            <a:r>
              <a:rPr lang="en-IN" sz="2000" b="1" dirty="0">
                <a:solidFill>
                  <a:schemeClr val="accent5"/>
                </a:solidFill>
              </a:rPr>
              <a:t>Focuses on rituals and sacrifice, providing instructions for priests and detailing the importance of sacrifice in Hinduism.</a:t>
            </a:r>
            <a:br>
              <a:rPr lang="en-IN" sz="2000" b="1" dirty="0">
                <a:solidFill>
                  <a:schemeClr val="accent5"/>
                </a:solidFill>
              </a:rPr>
            </a:br>
            <a:r>
              <a:rPr lang="en-IN" sz="2000" b="1" dirty="0">
                <a:solidFill>
                  <a:srgbClr val="7030A0"/>
                </a:solidFill>
              </a:rPr>
              <a:t> </a:t>
            </a:r>
            <a:br>
              <a:rPr lang="en-IN" sz="2000" b="1" dirty="0">
                <a:solidFill>
                  <a:srgbClr val="7030A0"/>
                </a:solidFill>
              </a:rPr>
            </a:br>
            <a:r>
              <a:rPr lang="en-IN" sz="2800" b="1" dirty="0">
                <a:solidFill>
                  <a:srgbClr val="7030A0"/>
                </a:solidFill>
              </a:rPr>
              <a:t>3. </a:t>
            </a:r>
            <a:r>
              <a:rPr lang="en-US" sz="2800" b="1" dirty="0">
                <a:solidFill>
                  <a:srgbClr val="7030A0"/>
                </a:solidFill>
              </a:rPr>
              <a:t>Samaveda: </a:t>
            </a:r>
            <a:r>
              <a:rPr lang="en-US" sz="2000" b="1" dirty="0">
                <a:solidFill>
                  <a:schemeClr val="accent5"/>
                </a:solidFill>
              </a:rPr>
              <a:t>A collection of melodies and chants, primarily used in rituals and ceremonies.</a:t>
            </a:r>
            <a:br>
              <a:rPr lang="en-US" sz="2000" b="1" dirty="0">
                <a:solidFill>
                  <a:schemeClr val="accent5"/>
                </a:solidFill>
              </a:rPr>
            </a:br>
            <a:br>
              <a:rPr lang="en-US" sz="2000" b="1" dirty="0">
                <a:solidFill>
                  <a:schemeClr val="accent5"/>
                </a:solidFill>
              </a:rPr>
            </a:br>
            <a:r>
              <a:rPr lang="en-US" sz="2800" b="1" dirty="0">
                <a:solidFill>
                  <a:srgbClr val="7030A0"/>
                </a:solidFill>
              </a:rPr>
              <a:t>4. Atharvaveda: </a:t>
            </a:r>
            <a:r>
              <a:rPr lang="en-US" sz="2000" b="1" dirty="0">
                <a:solidFill>
                  <a:schemeClr val="accent5"/>
                </a:solidFill>
              </a:rPr>
              <a:t>Deals with magic, spells, and incantations, as well as philosophical and speculative ideas.</a:t>
            </a:r>
            <a:br>
              <a:rPr lang="en-US" sz="2000" b="1" dirty="0">
                <a:solidFill>
                  <a:schemeClr val="accent5"/>
                </a:solidFill>
              </a:rPr>
            </a:br>
            <a:endParaRPr lang="en-US" sz="2000" b="1" dirty="0">
              <a:solidFill>
                <a:schemeClr val="accent5"/>
              </a:solidFill>
            </a:endParaRPr>
          </a:p>
        </p:txBody>
      </p:sp>
    </p:spTree>
    <p:extLst>
      <p:ext uri="{BB962C8B-B14F-4D97-AF65-F5344CB8AC3E}">
        <p14:creationId xmlns:p14="http://schemas.microsoft.com/office/powerpoint/2010/main" val="1976929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F0881-353F-3311-75CF-8343B504B77F}"/>
              </a:ext>
            </a:extLst>
          </p:cNvPr>
          <p:cNvSpPr>
            <a:spLocks noGrp="1"/>
          </p:cNvSpPr>
          <p:nvPr>
            <p:ph type="title"/>
          </p:nvPr>
        </p:nvSpPr>
        <p:spPr>
          <a:xfrm>
            <a:off x="677334" y="609599"/>
            <a:ext cx="8596668" cy="5358581"/>
          </a:xfrm>
        </p:spPr>
        <p:txBody>
          <a:bodyPr>
            <a:normAutofit fontScale="90000"/>
          </a:bodyPr>
          <a:lstStyle/>
          <a:p>
            <a:r>
              <a:rPr lang="en-US" sz="3100" b="1" dirty="0">
                <a:solidFill>
                  <a:srgbClr val="7030A0"/>
                </a:solidFill>
              </a:rPr>
              <a:t>The Vedas are divided into four sections:</a:t>
            </a:r>
            <a:br>
              <a:rPr lang="en-US" dirty="0"/>
            </a:br>
            <a:r>
              <a:rPr lang="en-US" sz="3100" b="1" dirty="0">
                <a:solidFill>
                  <a:srgbClr val="7030A0"/>
                </a:solidFill>
              </a:rPr>
              <a:t>1. Samhitas: </a:t>
            </a:r>
            <a:r>
              <a:rPr lang="en-US" sz="2700" dirty="0">
                <a:solidFill>
                  <a:schemeClr val="accent5"/>
                </a:solidFill>
              </a:rPr>
              <a:t>The core texts, containing hymns, prayers, and rituals.</a:t>
            </a:r>
            <a:br>
              <a:rPr lang="en-US" sz="2700" dirty="0">
                <a:solidFill>
                  <a:schemeClr val="accent5"/>
                </a:solidFill>
              </a:rPr>
            </a:br>
            <a:br>
              <a:rPr lang="en-US" dirty="0"/>
            </a:br>
            <a:r>
              <a:rPr lang="en-US" sz="3100" b="1" dirty="0">
                <a:solidFill>
                  <a:srgbClr val="7030A0"/>
                </a:solidFill>
              </a:rPr>
              <a:t>2. Brahmanas: </a:t>
            </a:r>
            <a:r>
              <a:rPr lang="en-US" sz="2700" dirty="0">
                <a:solidFill>
                  <a:schemeClr val="accent5"/>
                </a:solidFill>
              </a:rPr>
              <a:t>Commentary and explanation of the rituals and ceremonies.</a:t>
            </a:r>
            <a:br>
              <a:rPr lang="en-US" sz="2700" dirty="0">
                <a:solidFill>
                  <a:schemeClr val="accent5"/>
                </a:solidFill>
              </a:rPr>
            </a:br>
            <a:br>
              <a:rPr lang="en-US" dirty="0"/>
            </a:br>
            <a:r>
              <a:rPr lang="en-US" sz="3100" b="1" dirty="0">
                <a:solidFill>
                  <a:srgbClr val="7030A0"/>
                </a:solidFill>
              </a:rPr>
              <a:t>3. </a:t>
            </a:r>
            <a:r>
              <a:rPr lang="en-US" sz="3100" b="1" dirty="0" err="1">
                <a:solidFill>
                  <a:srgbClr val="7030A0"/>
                </a:solidFill>
              </a:rPr>
              <a:t>Aranyakas</a:t>
            </a:r>
            <a:r>
              <a:rPr lang="en-US" sz="3100" b="1" dirty="0">
                <a:solidFill>
                  <a:srgbClr val="7030A0"/>
                </a:solidFill>
              </a:rPr>
              <a:t>: </a:t>
            </a:r>
            <a:r>
              <a:rPr lang="en-US" sz="2700" dirty="0">
                <a:solidFill>
                  <a:schemeClr val="accent5"/>
                </a:solidFill>
              </a:rPr>
              <a:t>Texts that explore the symbolism and meaning behind the rituals.</a:t>
            </a:r>
            <a:br>
              <a:rPr lang="en-US" sz="2700" dirty="0">
                <a:solidFill>
                  <a:schemeClr val="accent5"/>
                </a:solidFill>
              </a:rPr>
            </a:br>
            <a:br>
              <a:rPr lang="en-US" sz="2700" dirty="0">
                <a:solidFill>
                  <a:schemeClr val="accent5"/>
                </a:solidFill>
              </a:rPr>
            </a:br>
            <a:r>
              <a:rPr lang="en-US" sz="3100" b="1" dirty="0">
                <a:solidFill>
                  <a:srgbClr val="7030A0"/>
                </a:solidFill>
              </a:rPr>
              <a:t>4. Upanishads</a:t>
            </a:r>
            <a:r>
              <a:rPr lang="en-US" sz="2700" b="1" dirty="0">
                <a:solidFill>
                  <a:srgbClr val="7030A0"/>
                </a:solidFill>
              </a:rPr>
              <a:t>: </a:t>
            </a:r>
            <a:r>
              <a:rPr lang="en-US" sz="2700" dirty="0">
                <a:solidFill>
                  <a:schemeClr val="accent5"/>
                </a:solidFill>
              </a:rPr>
              <a:t>Philosophical discussions that delve into the nature of reality, the self, and the ultimate reality.</a:t>
            </a:r>
          </a:p>
        </p:txBody>
      </p:sp>
    </p:spTree>
    <p:extLst>
      <p:ext uri="{BB962C8B-B14F-4D97-AF65-F5344CB8AC3E}">
        <p14:creationId xmlns:p14="http://schemas.microsoft.com/office/powerpoint/2010/main" val="1031145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660FC-0810-8C8C-164B-AE8805059A01}"/>
              </a:ext>
            </a:extLst>
          </p:cNvPr>
          <p:cNvSpPr>
            <a:spLocks noGrp="1"/>
          </p:cNvSpPr>
          <p:nvPr>
            <p:ph type="title"/>
          </p:nvPr>
        </p:nvSpPr>
        <p:spPr>
          <a:xfrm>
            <a:off x="677333" y="609599"/>
            <a:ext cx="8653479" cy="5584724"/>
          </a:xfrm>
        </p:spPr>
        <p:txBody>
          <a:bodyPr>
            <a:normAutofit/>
          </a:bodyPr>
          <a:lstStyle/>
          <a:p>
            <a:r>
              <a:rPr lang="en-US" sz="2000" dirty="0">
                <a:solidFill>
                  <a:schemeClr val="accent5"/>
                </a:solidFill>
              </a:rPr>
              <a:t>The Vedas have had a profound impact on Hinduism, Buddhism, Jainism, and Sikhism, shaping the spiritual, philosophical, and cultural heritage of India and beyond.</a:t>
            </a:r>
            <a:br>
              <a:rPr lang="en-US" sz="2000" dirty="0">
                <a:solidFill>
                  <a:schemeClr val="accent5"/>
                </a:solidFill>
              </a:rPr>
            </a:br>
            <a:r>
              <a:rPr lang="en-US" sz="2000" dirty="0">
                <a:solidFill>
                  <a:schemeClr val="accent5"/>
                </a:solidFill>
              </a:rPr>
              <a:t>The Vedas are ancient texts, and their exact timeline is not precisely known. However, based on linguistic, historical, and archaeological evidence, scholars have estimated the composition and transmission of the Vedas to have occurred over several centuries. Here's a rough timeline:</a:t>
            </a:r>
            <a:br>
              <a:rPr lang="en-US" sz="2000" dirty="0">
                <a:solidFill>
                  <a:schemeClr val="accent5"/>
                </a:solidFill>
              </a:rPr>
            </a:br>
            <a:r>
              <a:rPr lang="en-US" sz="2000" dirty="0">
                <a:solidFill>
                  <a:srgbClr val="7030A0"/>
                </a:solidFill>
              </a:rPr>
              <a:t>Composition Period</a:t>
            </a:r>
            <a:br>
              <a:rPr lang="en-US" sz="2000" dirty="0">
                <a:solidFill>
                  <a:schemeClr val="accent5"/>
                </a:solidFill>
              </a:rPr>
            </a:br>
            <a:r>
              <a:rPr lang="en-US" sz="2000" dirty="0">
                <a:solidFill>
                  <a:schemeClr val="accent5"/>
                </a:solidFill>
              </a:rPr>
              <a:t>1. Rigveda: 1500 BCE - 1200 BCE2. </a:t>
            </a:r>
            <a:br>
              <a:rPr lang="en-US" sz="2000" dirty="0">
                <a:solidFill>
                  <a:schemeClr val="accent5"/>
                </a:solidFill>
              </a:rPr>
            </a:br>
            <a:r>
              <a:rPr lang="en-US" sz="2000" dirty="0">
                <a:solidFill>
                  <a:schemeClr val="accent5"/>
                </a:solidFill>
              </a:rPr>
              <a:t>Yajurveda, Samaveda, and Atharvaveda: 1200 BCE - 900 BCE </a:t>
            </a:r>
            <a:br>
              <a:rPr lang="en-US" sz="2000" dirty="0">
                <a:solidFill>
                  <a:schemeClr val="accent5"/>
                </a:solidFill>
              </a:rPr>
            </a:br>
            <a:r>
              <a:rPr lang="en-US" sz="2000" dirty="0">
                <a:solidFill>
                  <a:srgbClr val="7030A0"/>
                </a:solidFill>
              </a:rPr>
              <a:t>Transmission Period </a:t>
            </a:r>
            <a:br>
              <a:rPr lang="en-US" sz="2000" dirty="0">
                <a:solidFill>
                  <a:schemeClr val="accent5"/>
                </a:solidFill>
              </a:rPr>
            </a:br>
            <a:r>
              <a:rPr lang="en-US" sz="2000" dirty="0">
                <a:solidFill>
                  <a:schemeClr val="accent5"/>
                </a:solidFill>
              </a:rPr>
              <a:t>1. Vedic Period: 1500 BCE - 500 BCE (oral transmission) </a:t>
            </a:r>
            <a:br>
              <a:rPr lang="en-US" sz="2000" dirty="0">
                <a:solidFill>
                  <a:schemeClr val="accent5"/>
                </a:solidFill>
              </a:rPr>
            </a:br>
            <a:r>
              <a:rPr lang="en-US" sz="2000" dirty="0">
                <a:solidFill>
                  <a:schemeClr val="accent5"/>
                </a:solidFill>
              </a:rPr>
              <a:t>2. Upanishadic Period: 800 BCE - 400 BCE (written transmission)</a:t>
            </a:r>
            <a:br>
              <a:rPr lang="en-US" sz="2000" dirty="0">
                <a:solidFill>
                  <a:schemeClr val="accent5"/>
                </a:solidFill>
              </a:rPr>
            </a:br>
            <a:r>
              <a:rPr lang="en-US" sz="2000" dirty="0">
                <a:solidFill>
                  <a:srgbClr val="7030A0"/>
                </a:solidFill>
              </a:rPr>
              <a:t>Compilation and Canonization</a:t>
            </a:r>
            <a:br>
              <a:rPr lang="en-US" sz="2000" dirty="0">
                <a:solidFill>
                  <a:schemeClr val="accent5"/>
                </a:solidFill>
              </a:rPr>
            </a:br>
            <a:r>
              <a:rPr lang="en-US" sz="2000" dirty="0">
                <a:solidFill>
                  <a:schemeClr val="accent5"/>
                </a:solidFill>
              </a:rPr>
              <a:t>1. Vedanga Period: 500 BCE - 200 BCE (compilation of auxiliary texts)</a:t>
            </a:r>
            <a:br>
              <a:rPr lang="en-US" sz="2000" dirty="0">
                <a:solidFill>
                  <a:schemeClr val="accent5"/>
                </a:solidFill>
              </a:rPr>
            </a:br>
            <a:r>
              <a:rPr lang="en-US" sz="2000" dirty="0">
                <a:solidFill>
                  <a:schemeClr val="accent5"/>
                </a:solidFill>
              </a:rPr>
              <a:t>2. Redaction and Canonization: 200 BCE - 100 CE (finalization of the Vedic canon)</a:t>
            </a:r>
          </a:p>
        </p:txBody>
      </p:sp>
    </p:spTree>
    <p:extLst>
      <p:ext uri="{BB962C8B-B14F-4D97-AF65-F5344CB8AC3E}">
        <p14:creationId xmlns:p14="http://schemas.microsoft.com/office/powerpoint/2010/main" val="2962717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F31FE3D-450E-D9FC-2F23-27CC293435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3767" y="1612490"/>
            <a:ext cx="4963914" cy="3176508"/>
          </a:xfrm>
          <a:prstGeom prst="rect">
            <a:avLst/>
          </a:prstGeom>
        </p:spPr>
      </p:pic>
    </p:spTree>
    <p:extLst>
      <p:ext uri="{BB962C8B-B14F-4D97-AF65-F5344CB8AC3E}">
        <p14:creationId xmlns:p14="http://schemas.microsoft.com/office/powerpoint/2010/main" val="90640208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74</TotalTime>
  <Words>470</Words>
  <Application>Microsoft Office PowerPoint</Application>
  <PresentationFormat>Widescreen</PresentationFormat>
  <Paragraphs>14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Wingdings 3</vt:lpstr>
      <vt:lpstr>Facet</vt:lpstr>
      <vt:lpstr>The Vedas Introduction Course- CC-2 (1st Semester Hons) and DSE-1 (V Semester General Students) </vt:lpstr>
      <vt:lpstr>     </vt:lpstr>
      <vt:lpstr>The Vedas are the oldest and most sacred texts of Hinduism, composed over 3000 years ago in ancient India. The term “Veda” comes from the Sanskrit Word ‘Vid’ meaning Knowledge or Wisdom. These texts are considered ‘Apauruseya’ or not created by humans and are believed to be divine revelations received by ancient India sages and seers.</vt:lpstr>
      <vt:lpstr>There are four main Vedas :   1. Rigveda : The oldest of the Vedas, containing 1028 suktas (hymns) that praise the gods and explore Philosophical themes.  2. Yajurveda : Focuses on rituals and sacrifice, providing instructions for priests and detailing the importance of sacrifice in Hinduism.   3. Samaveda: A collection of melodies and chants, primarily used in rituals and ceremonies.  4. Atharvaveda: Deals with magic, spells, and incantations, as well as philosophical and speculative ideas. </vt:lpstr>
      <vt:lpstr>The Vedas are divided into four sections: 1. Samhitas: The core texts, containing hymns, prayers, and rituals.  2. Brahmanas: Commentary and explanation of the rituals and ceremonies.  3. Aranyakas: Texts that explore the symbolism and meaning behind the rituals.  4. Upanishads: Philosophical discussions that delve into the nature of reality, the self, and the ultimate reality.</vt:lpstr>
      <vt:lpstr>The Vedas have had a profound impact on Hinduism, Buddhism, Jainism, and Sikhism, shaping the spiritual, philosophical, and cultural heritage of India and beyond. The Vedas are ancient texts, and their exact timeline is not precisely known. However, based on linguistic, historical, and archaeological evidence, scholars have estimated the composition and transmission of the Vedas to have occurred over several centuries. Here's a rough timeline: Composition Period 1. Rigveda: 1500 BCE - 1200 BCE2.  Yajurveda, Samaveda, and Atharvaveda: 1200 BCE - 900 BCE  Transmission Period  1. Vedic Period: 1500 BCE - 500 BCE (oral transmission)  2. Upanishadic Period: 800 BCE - 400 BCE (written transmission) Compilation and Canonization 1. Vedanga Period: 500 BCE - 200 BCE (compilation of auxiliary texts) 2. Redaction and Canonization: 200 BCE - 100 CE (finalization of the Vedic canon)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Kaushik Sarkar</dc:creator>
  <cp:lastModifiedBy>Kaushik Sarkar</cp:lastModifiedBy>
  <cp:revision>7</cp:revision>
  <dcterms:created xsi:type="dcterms:W3CDTF">2025-01-19T07:57:04Z</dcterms:created>
  <dcterms:modified xsi:type="dcterms:W3CDTF">2025-01-19T09:11:23Z</dcterms:modified>
</cp:coreProperties>
</file>